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258" r:id="rId24"/>
    <p:sldId id="259" r:id="rId25"/>
    <p:sldId id="260" r:id="rId26"/>
    <p:sldId id="261" r:id="rId27"/>
    <p:sldId id="265" r:id="rId28"/>
    <p:sldId id="264" r:id="rId29"/>
    <p:sldId id="262" r:id="rId30"/>
    <p:sldId id="266" r:id="rId31"/>
    <p:sldId id="267" r:id="rId32"/>
    <p:sldId id="334" r:id="rId33"/>
    <p:sldId id="271" r:id="rId34"/>
    <p:sldId id="270" r:id="rId35"/>
    <p:sldId id="342" r:id="rId36"/>
    <p:sldId id="362" r:id="rId37"/>
    <p:sldId id="363" r:id="rId38"/>
    <p:sldId id="364" r:id="rId39"/>
    <p:sldId id="365" r:id="rId40"/>
    <p:sldId id="302" r:id="rId41"/>
    <p:sldId id="303" r:id="rId42"/>
    <p:sldId id="305" r:id="rId43"/>
    <p:sldId id="309" r:id="rId44"/>
    <p:sldId id="310" r:id="rId45"/>
    <p:sldId id="312" r:id="rId46"/>
    <p:sldId id="311" r:id="rId47"/>
    <p:sldId id="343" r:id="rId48"/>
    <p:sldId id="324" r:id="rId49"/>
    <p:sldId id="314" r:id="rId50"/>
    <p:sldId id="315" r:id="rId51"/>
    <p:sldId id="346" r:id="rId52"/>
    <p:sldId id="317" r:id="rId53"/>
    <p:sldId id="358" r:id="rId54"/>
    <p:sldId id="326" r:id="rId55"/>
    <p:sldId id="332" r:id="rId56"/>
    <p:sldId id="321" r:id="rId57"/>
    <p:sldId id="322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28" r:id="rId66"/>
    <p:sldId id="331" r:id="rId67"/>
    <p:sldId id="304" r:id="rId68"/>
    <p:sldId id="313" r:id="rId69"/>
    <p:sldId id="348" r:id="rId70"/>
    <p:sldId id="272" r:id="rId71"/>
    <p:sldId id="274" r:id="rId72"/>
    <p:sldId id="277" r:id="rId73"/>
    <p:sldId id="284" r:id="rId74"/>
    <p:sldId id="283" r:id="rId75"/>
    <p:sldId id="282" r:id="rId76"/>
    <p:sldId id="281" r:id="rId77"/>
    <p:sldId id="280" r:id="rId78"/>
    <p:sldId id="279" r:id="rId79"/>
    <p:sldId id="278" r:id="rId80"/>
    <p:sldId id="289" r:id="rId81"/>
    <p:sldId id="286" r:id="rId82"/>
    <p:sldId id="320" r:id="rId83"/>
    <p:sldId id="269" r:id="rId84"/>
    <p:sldId id="306" r:id="rId85"/>
    <p:sldId id="307" r:id="rId86"/>
    <p:sldId id="308" r:id="rId87"/>
    <p:sldId id="323" r:id="rId88"/>
    <p:sldId id="325" r:id="rId89"/>
    <p:sldId id="329" r:id="rId90"/>
    <p:sldId id="344" r:id="rId91"/>
    <p:sldId id="316" r:id="rId92"/>
    <p:sldId id="318" r:id="rId93"/>
    <p:sldId id="347" r:id="rId94"/>
    <p:sldId id="349" r:id="rId95"/>
    <p:sldId id="360" r:id="rId96"/>
    <p:sldId id="361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  <a:srgbClr val="FB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6291"/>
  </p:normalViewPr>
  <p:slideViewPr>
    <p:cSldViewPr snapToGrid="0" snapToObjects="1">
      <p:cViewPr>
        <p:scale>
          <a:sx n="120" d="100"/>
          <a:sy n="120" d="100"/>
        </p:scale>
        <p:origin x="296" y="296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10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9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2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2.png"/><Relationship Id="rId7" Type="http://schemas.openxmlformats.org/officeDocument/2006/relationships/image" Target="../media/image14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0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2.png"/><Relationship Id="rId7" Type="http://schemas.openxmlformats.org/officeDocument/2006/relationships/image" Target="../media/image161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21.png"/><Relationship Id="rId4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46.png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AEA03-9910-104D-9733-29FDA70A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DFA4-E43F-3846-8979-CE342AE2C01F}"/>
              </a:ext>
            </a:extLst>
          </p:cNvPr>
          <p:cNvSpPr txBox="1"/>
          <p:nvPr/>
        </p:nvSpPr>
        <p:spPr>
          <a:xfrm>
            <a:off x="5046962" y="6294925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DPhP</a:t>
            </a:r>
            <a:r>
              <a:rPr lang="fr-FR" dirty="0"/>
              <a:t> - IRFU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51FD87-2870-DD45-A453-6DA047E318E9}"/>
              </a:ext>
            </a:extLst>
          </p:cNvPr>
          <p:cNvSpPr txBox="1"/>
          <p:nvPr/>
        </p:nvSpPr>
        <p:spPr>
          <a:xfrm>
            <a:off x="8034978" y="2555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D400-0D5F-7F4F-8079-F844A31D98D3}"/>
              </a:ext>
            </a:extLst>
          </p:cNvPr>
          <p:cNvSpPr txBox="1"/>
          <p:nvPr/>
        </p:nvSpPr>
        <p:spPr>
          <a:xfrm>
            <a:off x="8673054" y="307632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2.65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504BC-8193-B641-91F3-61B6C2FCEA28}"/>
              </a:ext>
            </a:extLst>
          </p:cNvPr>
          <p:cNvSpPr txBox="1"/>
          <p:nvPr/>
        </p:nvSpPr>
        <p:spPr>
          <a:xfrm>
            <a:off x="9575693" y="37466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9" grpId="0"/>
      <p:bldP spid="40" grpId="0"/>
      <p:bldP spid="41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blipFill>
                <a:blip r:embed="rId2"/>
                <a:stretch>
                  <a:fillRect l="-473" t="-571" b="-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661268"/>
            <a:ext cx="3770477" cy="308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13380" y="6112295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du Mas des </a:t>
            </a:r>
            <a:r>
              <a:rPr lang="fr-FR" sz="1400" dirty="0" err="1"/>
              <a:t>Bourboux</a:t>
            </a:r>
            <a:r>
              <a:rPr lang="fr-FR" sz="1400" dirty="0"/>
              <a:t> et al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r>
              <a:rPr lang="fr-FR" sz="2000" dirty="0"/>
              <a:t>+ matrice de distorsion</a:t>
            </a:r>
          </a:p>
          <a:p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</a:t>
                </a:r>
              </a:p>
              <a:p>
                <a:r>
                  <a:rPr lang="fr-FR" dirty="0"/>
                  <a:t>		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blipFill>
                <a:blip r:embed="rId4"/>
                <a:stretch>
                  <a:fillRect t="-3846" r="-38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439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4392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444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444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84539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002734" y="990673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blipFill>
                <a:blip r:embed="rId4"/>
                <a:stretch>
                  <a:fillRect l="-1039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/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données</a:t>
                </a: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eBOSS</a:t>
                </a:r>
                <a:endParaRPr lang="en-US" dirty="0">
                  <a:solidFill>
                    <a:schemeClr val="accent4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---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  <a:blipFill>
                <a:blip r:embed="rId8"/>
                <a:stretch>
                  <a:fillRect l="-1754" t="-3846" r="-117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: tirage aléatoire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blipFill>
                <a:blip r:embed="rId2"/>
                <a:stretch>
                  <a:fillRect l="-819" t="-1023" b="-13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977361" y="4989309"/>
            <a:ext cx="4704640" cy="555171"/>
          </a:xfrm>
          <a:prstGeom prst="roundRect">
            <a:avLst>
              <a:gd name="adj" fmla="val 41352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RSD</a:t>
                </a:r>
                <a:endParaRPr lang="fr-FR" sz="2000" dirty="0"/>
              </a:p>
              <a:p>
                <a:pPr lvl="1"/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blipFill>
                <a:blip r:embed="rId2"/>
                <a:stretch>
                  <a:fillRect l="-819" t="-18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que QSO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4941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/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/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/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BF9F68-3BE7-6940-A416-570B985AB743}"/>
              </a:ext>
            </a:extLst>
          </p:cNvPr>
          <p:cNvCxnSpPr/>
          <p:nvPr/>
        </p:nvCxnSpPr>
        <p:spPr>
          <a:xfrm flipV="1">
            <a:off x="2242457" y="4746171"/>
            <a:ext cx="1045029" cy="47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ED7039-8720-6745-8612-74BCA8690C51}"/>
              </a:ext>
            </a:extLst>
          </p:cNvPr>
          <p:cNvCxnSpPr>
            <a:cxnSpLocks/>
          </p:cNvCxnSpPr>
          <p:nvPr/>
        </p:nvCxnSpPr>
        <p:spPr>
          <a:xfrm>
            <a:off x="2242457" y="5364866"/>
            <a:ext cx="1045029" cy="4377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8E0AE-40E4-B74F-B395-59B062877C60}"/>
              </a:ext>
            </a:extLst>
          </p:cNvPr>
          <p:cNvSpPr txBox="1"/>
          <p:nvPr/>
        </p:nvSpPr>
        <p:spPr>
          <a:xfrm>
            <a:off x="4319454" y="4442162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vitesses     </a:t>
            </a:r>
            <a:r>
              <a:rPr lang="fr-FR" dirty="0">
                <a:sym typeface="Wingdings" pitchFamily="2" charset="2"/>
              </a:rPr>
              <a:t> QSO et HCD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ED4CE-7A52-A249-8736-7EE7EC34415E}"/>
              </a:ext>
            </a:extLst>
          </p:cNvPr>
          <p:cNvSpPr txBox="1"/>
          <p:nvPr/>
        </p:nvSpPr>
        <p:spPr>
          <a:xfrm>
            <a:off x="4561283" y="5602547"/>
            <a:ext cx="3329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gradients de vitesse   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Interpolation de la densité le long du spectre de chaque QSO</a:t>
                </a:r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blipFill>
                <a:blip r:embed="rId2"/>
                <a:stretch>
                  <a:fillRect l="-819" t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35395" y="4440609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/>
              <a:t>à petite échelle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455229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blipFill>
                <a:blip r:embed="rId2"/>
                <a:stretch>
                  <a:fillRect l="-690" t="-1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</a:t>
                </a:r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585323"/>
              </a:xfrm>
              <a:prstGeom prst="rect">
                <a:avLst/>
              </a:prstGeom>
              <a:blipFill>
                <a:blip r:embed="rId4"/>
                <a:stretch>
                  <a:fillRect l="-404" t="-980" b="-2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27C-1B1F-1F4D-8920-DBDDE02B6647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A731FE-A94E-1D47-84BE-5B27596BC051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8F69E-8FF0-BD4E-9F7C-38D09AC77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D66AA8-4D30-F948-8E6A-173F2D3913D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649A4AF-ADEC-9E44-B862-6DB7D24FEF59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2972-BAB0-8845-A83B-93913A12E2B4}"/>
              </a:ext>
            </a:extLst>
          </p:cNvPr>
          <p:cNvSpPr txBox="1"/>
          <p:nvPr/>
        </p:nvSpPr>
        <p:spPr>
          <a:xfrm>
            <a:off x="1414130" y="5273749"/>
            <a:ext cx="5432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rgbClr val="FF0000"/>
                </a:solidFill>
              </a:rPr>
              <a:t>Même modélisation que pour les données</a:t>
            </a:r>
          </a:p>
        </p:txBody>
      </p:sp>
    </p:spTree>
    <p:extLst>
      <p:ext uri="{BB962C8B-B14F-4D97-AF65-F5344CB8AC3E}">
        <p14:creationId xmlns:p14="http://schemas.microsoft.com/office/powerpoint/2010/main" val="9043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</a:t>
                </a:r>
              </a:p>
              <a:p>
                <a:r>
                  <a:rPr lang="fr-FR" dirty="0"/>
                  <a:t>		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3283271" cy="646331"/>
              </a:xfrm>
              <a:prstGeom prst="rect">
                <a:avLst/>
              </a:prstGeom>
              <a:blipFill>
                <a:blip r:embed="rId4"/>
                <a:stretch>
                  <a:fillRect t="-3846" r="-38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35878" y="3598278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  <a:p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339B5-F2E4-1140-94BD-E75D25B33F93}"/>
              </a:ext>
            </a:extLst>
          </p:cNvPr>
          <p:cNvSpPr txBox="1"/>
          <p:nvPr/>
        </p:nvSpPr>
        <p:spPr>
          <a:xfrm>
            <a:off x="7775315" y="523694"/>
            <a:ext cx="392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Utilisé pour modéliser les mocks 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continu+hcd+metal</a:t>
            </a:r>
            <a:endParaRPr lang="fr-FR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357AF2-5230-D544-A46C-6F471D290510}"/>
              </a:ext>
            </a:extLst>
          </p:cNvPr>
          <p:cNvSpPr/>
          <p:nvPr/>
        </p:nvSpPr>
        <p:spPr>
          <a:xfrm>
            <a:off x="7603543" y="463630"/>
            <a:ext cx="3928701" cy="1689788"/>
          </a:xfrm>
          <a:prstGeom prst="roundRect">
            <a:avLst>
              <a:gd name="adj" fmla="val 3043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8A0A3-7421-EF4C-A171-E822192F89F1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70B0B8-8CA6-AA45-A77D-7CF9226CECAF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4F062-1276-7B4F-A811-C4D66144BE7E}"/>
              </a:ext>
            </a:extLst>
          </p:cNvPr>
          <p:cNvSpPr/>
          <p:nvPr/>
        </p:nvSpPr>
        <p:spPr>
          <a:xfrm>
            <a:off x="9487084" y="5741602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64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7327667" y="324417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CB7C06-CCDA-3841-9022-0B27F6B58549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18EC57-8E34-9740-AF89-65B04B782ECF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2BF5BC-AD34-B443-BEBF-C56FF8983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2D56CE-CDED-E443-B7C7-89138ADD557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EB57E0-DA18-274B-83EF-8BA7EA2D0856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3E77-7F0D-5444-B891-102FEAC3744F}"/>
              </a:ext>
            </a:extLst>
          </p:cNvPr>
          <p:cNvSpPr txBox="1"/>
          <p:nvPr/>
        </p:nvSpPr>
        <p:spPr>
          <a:xfrm>
            <a:off x="6815268" y="3583004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sym typeface="Wingdings" pitchFamily="2" charset="2"/>
              </a:rPr>
              <a:t> mocks </a:t>
            </a:r>
            <a:r>
              <a:rPr lang="fr-FR" sz="2400" dirty="0" err="1">
                <a:solidFill>
                  <a:srgbClr val="FF0000"/>
                </a:solidFill>
                <a:sym typeface="Wingdings" pitchFamily="2" charset="2"/>
              </a:rPr>
              <a:t>continu+hcd+metal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3385-CBD6-7A4C-97DD-712F22EAD92E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fr-FR" sz="2000" dirty="0">
                <a:solidFill>
                  <a:srgbClr val="FF0000"/>
                </a:solidFill>
              </a:rPr>
              <a:t>Uniquement pour les mocks avec 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E52D0-5DB9-AE47-B8A4-F46E2404391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304DCE1-7352-D84C-90DA-E676C6B7560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6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9342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934264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9342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les données </a:t>
                </a:r>
                <a:r>
                  <a:rPr lang="fr-FR" sz="2000" dirty="0" err="1">
                    <a:solidFill>
                      <a:schemeClr val="accent4"/>
                    </a:solidFill>
                  </a:rPr>
                  <a:t>eBOSS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r="-932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D99E0F-346F-B046-AB89-3F9049EEE458}"/>
              </a:ext>
            </a:extLst>
          </p:cNvPr>
          <p:cNvSpPr txBox="1"/>
          <p:nvPr/>
        </p:nvSpPr>
        <p:spPr>
          <a:xfrm>
            <a:off x="4257239" y="5079049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 dirty="0" err="1"/>
              <a:t>eBOSS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4CFF"/>
                </a:solidFill>
              </a:rPr>
              <a:t>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2"/>
                </a:solidFill>
              </a:rPr>
              <a:t>mocks bruts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3596916" y="3540339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visé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93041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brut et continu					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continu et </a:t>
            </a:r>
            <a:r>
              <a:rPr lang="fr-FR" dirty="0" err="1"/>
              <a:t>continu+hcd</a:t>
            </a:r>
            <a:r>
              <a:rPr lang="fr-FR" dirty="0"/>
              <a:t>			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</a:t>
            </a:r>
            <a:r>
              <a:rPr lang="fr-FR" dirty="0" err="1">
                <a:sym typeface="Wingdings" pitchFamily="2" charset="2"/>
              </a:rPr>
              <a:t>continu+hcd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sym typeface="Wingdings" pitchFamily="2" charset="2"/>
              </a:rPr>
              <a:t>continu+hcd+metal</a:t>
            </a:r>
            <a:r>
              <a:rPr lang="fr-FR" dirty="0">
                <a:sym typeface="Wingdings" pitchFamily="2" charset="2"/>
              </a:rPr>
              <a:t>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standard)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		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1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10729" cy="3170099"/>
              </a:xfrm>
              <a:prstGeom prst="rect">
                <a:avLst/>
              </a:prstGeom>
              <a:blipFill>
                <a:blip r:embed="rId2"/>
                <a:stretch>
                  <a:fillRect l="-593" t="-800" b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1195E-16AB-9D43-BD6E-5ECF070B93C2}"/>
              </a:ext>
            </a:extLst>
          </p:cNvPr>
          <p:cNvGrpSpPr/>
          <p:nvPr/>
        </p:nvGrpSpPr>
        <p:grpSpPr>
          <a:xfrm>
            <a:off x="335666" y="2787901"/>
            <a:ext cx="5167964" cy="1439537"/>
            <a:chOff x="701494" y="4241684"/>
            <a:chExt cx="5167964" cy="14395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6C73C-0AC8-9347-9304-3F51CA35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75C881-E612-C047-A8BC-46ACE00C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041CD-F1FA-794E-9143-A5A3DABD55EE}"/>
              </a:ext>
            </a:extLst>
          </p:cNvPr>
          <p:cNvCxnSpPr/>
          <p:nvPr/>
        </p:nvCxnSpPr>
        <p:spPr>
          <a:xfrm flipV="1">
            <a:off x="1691795" y="3793218"/>
            <a:ext cx="1753497" cy="4303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B45B48-6352-2F4E-98AE-07B628576D7A}"/>
              </a:ext>
            </a:extLst>
          </p:cNvPr>
          <p:cNvCxnSpPr>
            <a:cxnSpLocks/>
          </p:cNvCxnSpPr>
          <p:nvPr/>
        </p:nvCxnSpPr>
        <p:spPr>
          <a:xfrm>
            <a:off x="1691794" y="3801048"/>
            <a:ext cx="1753498" cy="422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1" y="5149370"/>
                <a:ext cx="5152913" cy="1200329"/>
              </a:xfrm>
              <a:prstGeom prst="rect">
                <a:avLst/>
              </a:prstGeom>
              <a:blipFill>
                <a:blip r:embed="rId7"/>
                <a:stretch>
                  <a:fillRect l="-739" t="-1042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236668" y="5092486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8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190307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32741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32741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32741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73010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blipFill>
                <a:blip r:embed="rId2"/>
                <a:stretch>
                  <a:fillRect l="-467" t="-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4"/>
                <a:stretch>
                  <a:fillRect l="-1549" t="-1007" r="-442" b="-16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4035960"/>
                <a:ext cx="213936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t="-9677" b="-258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7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67890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678904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630588" y="4035960"/>
            <a:ext cx="2139366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7534163" y="33429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034495" y="337773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7863742" y="3689104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8868829" y="3747062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892752" y="5067244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863742" y="6070745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902392" y="5341109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892752" y="5341109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313156" y="5341109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769246" y="5735357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755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mesures avec et sans masquage consistantes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blipFill>
                <a:blip r:embed="rId2"/>
                <a:stretch>
                  <a:fillRect l="-1190" t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b="1" dirty="0"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1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blipFill>
                <a:blip r:embed="rId6"/>
                <a:stretch>
                  <a:fillRect l="-1223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BBA96-AA14-D04E-9E0B-878C7988A345}"/>
              </a:ext>
            </a:extLst>
          </p:cNvPr>
          <p:cNvSpPr txBox="1"/>
          <p:nvPr/>
        </p:nvSpPr>
        <p:spPr>
          <a:xfrm>
            <a:off x="4222644" y="53373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fixé à 10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3251408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blipFill>
                <a:blip r:embed="rId4"/>
                <a:stretch>
                  <a:fillRect l="-1529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fixé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blipFill>
                <a:blip r:embed="rId5"/>
                <a:stretch>
                  <a:fillRect t="-6667" r="-108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FD596AF-0965-B746-A56F-2CE3395A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57" y="4349783"/>
            <a:ext cx="3968724" cy="554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F31D2-B53A-1246-8967-1EFCDB7FC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57" y="4975862"/>
            <a:ext cx="3287820" cy="5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23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37697</TotalTime>
  <Words>5066</Words>
  <Application>Microsoft Macintosh PowerPoint</Application>
  <PresentationFormat>Widescreen</PresentationFormat>
  <Paragraphs>1301</Paragraphs>
  <Slides>96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338</cp:revision>
  <cp:lastPrinted>2020-08-28T09:40:02Z</cp:lastPrinted>
  <dcterms:created xsi:type="dcterms:W3CDTF">2020-08-26T13:11:42Z</dcterms:created>
  <dcterms:modified xsi:type="dcterms:W3CDTF">2020-09-21T17:39:17Z</dcterms:modified>
</cp:coreProperties>
</file>